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475488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 Rugge" initials="MGR" lastIdx="1" clrIdx="0">
    <p:extLst>
      <p:ext uri="{19B8F6BF-5375-455C-9EA6-DF929625EA0E}">
        <p15:presenceInfo xmlns:p15="http://schemas.microsoft.com/office/powerpoint/2012/main" userId="S::ruggem@fiu.edu::d239574f-b5af-46ea-8664-adc707442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238"/>
  </p:normalViewPr>
  <p:slideViewPr>
    <p:cSldViewPr snapToGrid="0" snapToObjects="1">
      <p:cViewPr>
        <p:scale>
          <a:sx n="37" d="100"/>
          <a:sy n="37" d="100"/>
        </p:scale>
        <p:origin x="-392" y="-1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5088045"/>
            <a:ext cx="40416480" cy="10823787"/>
          </a:xfrm>
        </p:spPr>
        <p:txBody>
          <a:bodyPr anchor="b"/>
          <a:lstStyle>
            <a:lvl1pPr algn="ctr">
              <a:defRPr sz="27200"/>
            </a:lvl1pPr>
          </a:lstStyle>
          <a:p>
            <a:r>
              <a:rPr lang="en-US"/>
              <a:t>Click to edit Master title style</a:t>
            </a:r>
            <a:endParaRPr lang="en-US" dirty="0"/>
          </a:p>
        </p:txBody>
      </p:sp>
      <p:sp>
        <p:nvSpPr>
          <p:cNvPr id="3" name="Subtitle 2"/>
          <p:cNvSpPr>
            <a:spLocks noGrp="1"/>
          </p:cNvSpPr>
          <p:nvPr>
            <p:ph type="subTitle" idx="1"/>
          </p:nvPr>
        </p:nvSpPr>
        <p:spPr>
          <a:xfrm>
            <a:off x="5943600" y="16329239"/>
            <a:ext cx="35661600" cy="7506121"/>
          </a:xfrm>
        </p:spPr>
        <p:txBody>
          <a:bodyPr/>
          <a:lstStyle>
            <a:lvl1pPr marL="0" indent="0" algn="ctr">
              <a:buNone/>
              <a:defRPr sz="10880"/>
            </a:lvl1pPr>
            <a:lvl2pPr marL="2072625" indent="0" algn="ctr">
              <a:buNone/>
              <a:defRPr sz="9067"/>
            </a:lvl2pPr>
            <a:lvl3pPr marL="4145250" indent="0" algn="ctr">
              <a:buNone/>
              <a:defRPr sz="8160"/>
            </a:lvl3pPr>
            <a:lvl4pPr marL="6217874" indent="0" algn="ctr">
              <a:buNone/>
              <a:defRPr sz="7253"/>
            </a:lvl4pPr>
            <a:lvl5pPr marL="8290499" indent="0" algn="ctr">
              <a:buNone/>
              <a:defRPr sz="7253"/>
            </a:lvl5pPr>
            <a:lvl6pPr marL="10363124" indent="0" algn="ctr">
              <a:buNone/>
              <a:defRPr sz="7253"/>
            </a:lvl6pPr>
            <a:lvl7pPr marL="12435749" indent="0" algn="ctr">
              <a:buNone/>
              <a:defRPr sz="7253"/>
            </a:lvl7pPr>
            <a:lvl8pPr marL="14508373" indent="0" algn="ctr">
              <a:buNone/>
              <a:defRPr sz="7253"/>
            </a:lvl8pPr>
            <a:lvl9pPr marL="16580998" indent="0" algn="ctr">
              <a:buNone/>
              <a:defRPr sz="72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20103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7458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027113" y="1655233"/>
            <a:ext cx="1025271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68983" y="1655233"/>
            <a:ext cx="30163770"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9116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406030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4218" y="7750819"/>
            <a:ext cx="41010840" cy="12932408"/>
          </a:xfrm>
        </p:spPr>
        <p:txBody>
          <a:bodyPr anchor="b"/>
          <a:lstStyle>
            <a:lvl1pPr>
              <a:defRPr sz="27200"/>
            </a:lvl1pPr>
          </a:lstStyle>
          <a:p>
            <a:r>
              <a:rPr lang="en-US"/>
              <a:t>Click to edit Master title style</a:t>
            </a:r>
            <a:endParaRPr lang="en-US" dirty="0"/>
          </a:p>
        </p:txBody>
      </p:sp>
      <p:sp>
        <p:nvSpPr>
          <p:cNvPr id="3" name="Text Placeholder 2"/>
          <p:cNvSpPr>
            <a:spLocks noGrp="1"/>
          </p:cNvSpPr>
          <p:nvPr>
            <p:ph type="body" idx="1"/>
          </p:nvPr>
        </p:nvSpPr>
        <p:spPr>
          <a:xfrm>
            <a:off x="3244218" y="20805572"/>
            <a:ext cx="41010840" cy="6800848"/>
          </a:xfrm>
        </p:spPr>
        <p:txBody>
          <a:bodyPr/>
          <a:lstStyle>
            <a:lvl1pPr marL="0" indent="0">
              <a:buNone/>
              <a:defRPr sz="10880">
                <a:solidFill>
                  <a:schemeClr val="tx1"/>
                </a:solidFill>
              </a:defRPr>
            </a:lvl1pPr>
            <a:lvl2pPr marL="2072625" indent="0">
              <a:buNone/>
              <a:defRPr sz="9067">
                <a:solidFill>
                  <a:schemeClr val="tx1">
                    <a:tint val="75000"/>
                  </a:schemeClr>
                </a:solidFill>
              </a:defRPr>
            </a:lvl2pPr>
            <a:lvl3pPr marL="4145250" indent="0">
              <a:buNone/>
              <a:defRPr sz="8160">
                <a:solidFill>
                  <a:schemeClr val="tx1">
                    <a:tint val="75000"/>
                  </a:schemeClr>
                </a:solidFill>
              </a:defRPr>
            </a:lvl3pPr>
            <a:lvl4pPr marL="6217874" indent="0">
              <a:buNone/>
              <a:defRPr sz="7253">
                <a:solidFill>
                  <a:schemeClr val="tx1">
                    <a:tint val="75000"/>
                  </a:schemeClr>
                </a:solidFill>
              </a:defRPr>
            </a:lvl4pPr>
            <a:lvl5pPr marL="8290499" indent="0">
              <a:buNone/>
              <a:defRPr sz="7253">
                <a:solidFill>
                  <a:schemeClr val="tx1">
                    <a:tint val="75000"/>
                  </a:schemeClr>
                </a:solidFill>
              </a:defRPr>
            </a:lvl5pPr>
            <a:lvl6pPr marL="10363124" indent="0">
              <a:buNone/>
              <a:defRPr sz="7253">
                <a:solidFill>
                  <a:schemeClr val="tx1">
                    <a:tint val="75000"/>
                  </a:schemeClr>
                </a:solidFill>
              </a:defRPr>
            </a:lvl6pPr>
            <a:lvl7pPr marL="12435749" indent="0">
              <a:buNone/>
              <a:defRPr sz="7253">
                <a:solidFill>
                  <a:schemeClr val="tx1">
                    <a:tint val="75000"/>
                  </a:schemeClr>
                </a:solidFill>
              </a:defRPr>
            </a:lvl7pPr>
            <a:lvl8pPr marL="14508373" indent="0">
              <a:buNone/>
              <a:defRPr sz="7253">
                <a:solidFill>
                  <a:schemeClr val="tx1">
                    <a:tint val="75000"/>
                  </a:schemeClr>
                </a:solidFill>
              </a:defRPr>
            </a:lvl8pPr>
            <a:lvl9pPr marL="16580998" indent="0">
              <a:buNone/>
              <a:defRPr sz="72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F0E66-3E4B-4240-9008-86722521AF2A}"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6184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689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0715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F0E66-3E4B-4240-9008-86722521AF2A}"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3726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75173" y="1655240"/>
            <a:ext cx="4101084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75178" y="7621272"/>
            <a:ext cx="20115368"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4" name="Content Placeholder 3"/>
          <p:cNvSpPr>
            <a:spLocks noGrp="1"/>
          </p:cNvSpPr>
          <p:nvPr>
            <p:ph sz="half" idx="2"/>
          </p:nvPr>
        </p:nvSpPr>
        <p:spPr>
          <a:xfrm>
            <a:off x="3275178" y="11356340"/>
            <a:ext cx="2011536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071583" y="7621272"/>
            <a:ext cx="20214433"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6" name="Content Placeholder 5"/>
          <p:cNvSpPr>
            <a:spLocks noGrp="1"/>
          </p:cNvSpPr>
          <p:nvPr>
            <p:ph sz="quarter" idx="4"/>
          </p:nvPr>
        </p:nvSpPr>
        <p:spPr>
          <a:xfrm>
            <a:off x="24071583" y="11356340"/>
            <a:ext cx="20214433"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F0E66-3E4B-4240-9008-86722521AF2A}" type="datetimeFigureOut">
              <a:rPr lang="en-US" smtClean="0"/>
              <a:t>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557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F0E66-3E4B-4240-9008-86722521AF2A}" type="datetimeFigureOut">
              <a:rPr lang="en-US" smtClean="0"/>
              <a:t>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3736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F0E66-3E4B-4240-9008-86722521AF2A}" type="datetimeFigureOut">
              <a:rPr lang="en-US" smtClean="0"/>
              <a:t>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063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Content Placeholder 2"/>
          <p:cNvSpPr>
            <a:spLocks noGrp="1"/>
          </p:cNvSpPr>
          <p:nvPr>
            <p:ph idx="1"/>
          </p:nvPr>
        </p:nvSpPr>
        <p:spPr>
          <a:xfrm>
            <a:off x="20214433" y="4476333"/>
            <a:ext cx="24071580" cy="22093767"/>
          </a:xfrm>
        </p:spPr>
        <p:txBody>
          <a:bodyPr/>
          <a:lstStyle>
            <a:lvl1pPr>
              <a:defRPr sz="14507"/>
            </a:lvl1pPr>
            <a:lvl2pPr>
              <a:defRPr sz="12693"/>
            </a:lvl2pPr>
            <a:lvl3pPr>
              <a:defRPr sz="10880"/>
            </a:lvl3pPr>
            <a:lvl4pPr>
              <a:defRPr sz="9067"/>
            </a:lvl4pPr>
            <a:lvl5pPr>
              <a:defRPr sz="9067"/>
            </a:lvl5pPr>
            <a:lvl6pPr>
              <a:defRPr sz="9067"/>
            </a:lvl6pPr>
            <a:lvl7pPr>
              <a:defRPr sz="9067"/>
            </a:lvl7pPr>
            <a:lvl8pPr>
              <a:defRPr sz="9067"/>
            </a:lvl8pPr>
            <a:lvl9pPr>
              <a:defRPr sz="9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2489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214433" y="4476333"/>
            <a:ext cx="24071580" cy="22093767"/>
          </a:xfrm>
        </p:spPr>
        <p:txBody>
          <a:bodyPr anchor="t"/>
          <a:lstStyle>
            <a:lvl1pPr marL="0" indent="0">
              <a:buNone/>
              <a:defRPr sz="14507"/>
            </a:lvl1pPr>
            <a:lvl2pPr marL="2072625" indent="0">
              <a:buNone/>
              <a:defRPr sz="12693"/>
            </a:lvl2pPr>
            <a:lvl3pPr marL="4145250" indent="0">
              <a:buNone/>
              <a:defRPr sz="10880"/>
            </a:lvl3pPr>
            <a:lvl4pPr marL="6217874" indent="0">
              <a:buNone/>
              <a:defRPr sz="9067"/>
            </a:lvl4pPr>
            <a:lvl5pPr marL="8290499" indent="0">
              <a:buNone/>
              <a:defRPr sz="9067"/>
            </a:lvl5pPr>
            <a:lvl6pPr marL="10363124" indent="0">
              <a:buNone/>
              <a:defRPr sz="9067"/>
            </a:lvl6pPr>
            <a:lvl7pPr marL="12435749" indent="0">
              <a:buNone/>
              <a:defRPr sz="9067"/>
            </a:lvl7pPr>
            <a:lvl8pPr marL="14508373" indent="0">
              <a:buNone/>
              <a:defRPr sz="9067"/>
            </a:lvl8pPr>
            <a:lvl9pPr marL="16580998" indent="0">
              <a:buNone/>
              <a:defRPr sz="9067"/>
            </a:lvl9pPr>
          </a:lstStyle>
          <a:p>
            <a:r>
              <a:rPr lang="en-US"/>
              <a:t>Click icon to add picture</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09573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8980" y="1655240"/>
            <a:ext cx="4101084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68980" y="8276166"/>
            <a:ext cx="4101084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68980" y="28815460"/>
            <a:ext cx="10698480" cy="1655233"/>
          </a:xfrm>
          <a:prstGeom prst="rect">
            <a:avLst/>
          </a:prstGeom>
        </p:spPr>
        <p:txBody>
          <a:bodyPr vert="horz" lIns="91440" tIns="45720" rIns="91440" bIns="45720" rtlCol="0" anchor="ctr"/>
          <a:lstStyle>
            <a:lvl1pPr algn="l">
              <a:defRPr sz="5440">
                <a:solidFill>
                  <a:schemeClr val="tx1">
                    <a:tint val="75000"/>
                  </a:schemeClr>
                </a:solidFill>
              </a:defRPr>
            </a:lvl1pPr>
          </a:lstStyle>
          <a:p>
            <a:fld id="{AA9F0E66-3E4B-4240-9008-86722521AF2A}" type="datetimeFigureOut">
              <a:rPr lang="en-US" smtClean="0"/>
              <a:t>2/4/25</a:t>
            </a:fld>
            <a:endParaRPr lang="en-US"/>
          </a:p>
        </p:txBody>
      </p:sp>
      <p:sp>
        <p:nvSpPr>
          <p:cNvPr id="5" name="Footer Placeholder 4"/>
          <p:cNvSpPr>
            <a:spLocks noGrp="1"/>
          </p:cNvSpPr>
          <p:nvPr>
            <p:ph type="ftr" sz="quarter" idx="3"/>
          </p:nvPr>
        </p:nvSpPr>
        <p:spPr>
          <a:xfrm>
            <a:off x="15750540" y="28815460"/>
            <a:ext cx="16047720" cy="1655233"/>
          </a:xfrm>
          <a:prstGeom prst="rect">
            <a:avLst/>
          </a:prstGeom>
        </p:spPr>
        <p:txBody>
          <a:bodyPr vert="horz" lIns="91440" tIns="45720" rIns="91440" bIns="45720" rtlCol="0" anchor="ctr"/>
          <a:lstStyle>
            <a:lvl1pPr algn="ctr">
              <a:defRPr sz="5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581340" y="28815460"/>
            <a:ext cx="10698480" cy="1655233"/>
          </a:xfrm>
          <a:prstGeom prst="rect">
            <a:avLst/>
          </a:prstGeom>
        </p:spPr>
        <p:txBody>
          <a:bodyPr vert="horz" lIns="91440" tIns="45720" rIns="91440" bIns="45720" rtlCol="0" anchor="ctr"/>
          <a:lstStyle>
            <a:lvl1pPr algn="r">
              <a:defRPr sz="5440">
                <a:solidFill>
                  <a:schemeClr val="tx1">
                    <a:tint val="75000"/>
                  </a:schemeClr>
                </a:solidFill>
              </a:defRPr>
            </a:lvl1pPr>
          </a:lstStyle>
          <a:p>
            <a:fld id="{1E4A0413-F1CF-5E46-B59D-D137F7387390}" type="slidenum">
              <a:rPr lang="en-US" smtClean="0"/>
              <a:t>‹#›</a:t>
            </a:fld>
            <a:endParaRPr lang="en-US"/>
          </a:p>
        </p:txBody>
      </p:sp>
    </p:spTree>
    <p:extLst>
      <p:ext uri="{BB962C8B-B14F-4D97-AF65-F5344CB8AC3E}">
        <p14:creationId xmlns:p14="http://schemas.microsoft.com/office/powerpoint/2010/main" val="37184849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145250" rtl="0" eaLnBrk="1" latinLnBrk="0" hangingPunct="1">
        <a:lnSpc>
          <a:spcPct val="90000"/>
        </a:lnSpc>
        <a:spcBef>
          <a:spcPct val="0"/>
        </a:spcBef>
        <a:buNone/>
        <a:defRPr sz="19947" kern="1200">
          <a:solidFill>
            <a:schemeClr val="tx1"/>
          </a:solidFill>
          <a:latin typeface="+mj-lt"/>
          <a:ea typeface="+mj-ea"/>
          <a:cs typeface="+mj-cs"/>
        </a:defRPr>
      </a:lvl1pPr>
    </p:titleStyle>
    <p:bodyStyle>
      <a:lvl1pPr marL="1036312" indent="-1036312" algn="l" defTabSz="4145250" rtl="0" eaLnBrk="1" latinLnBrk="0" hangingPunct="1">
        <a:lnSpc>
          <a:spcPct val="90000"/>
        </a:lnSpc>
        <a:spcBef>
          <a:spcPts val="4533"/>
        </a:spcBef>
        <a:buFont typeface="Arial" panose="020B0604020202020204" pitchFamily="34" charset="0"/>
        <a:buChar char="•"/>
        <a:defRPr sz="12693" kern="1200">
          <a:solidFill>
            <a:schemeClr val="tx1"/>
          </a:solidFill>
          <a:latin typeface="+mn-lt"/>
          <a:ea typeface="+mn-ea"/>
          <a:cs typeface="+mn-cs"/>
        </a:defRPr>
      </a:lvl1pPr>
      <a:lvl2pPr marL="3108937" indent="-1036312" algn="l" defTabSz="4145250" rtl="0" eaLnBrk="1" latinLnBrk="0" hangingPunct="1">
        <a:lnSpc>
          <a:spcPct val="90000"/>
        </a:lnSpc>
        <a:spcBef>
          <a:spcPts val="2267"/>
        </a:spcBef>
        <a:buFont typeface="Arial" panose="020B0604020202020204" pitchFamily="34" charset="0"/>
        <a:buChar char="•"/>
        <a:defRPr sz="10880" kern="1200">
          <a:solidFill>
            <a:schemeClr val="tx1"/>
          </a:solidFill>
          <a:latin typeface="+mn-lt"/>
          <a:ea typeface="+mn-ea"/>
          <a:cs typeface="+mn-cs"/>
        </a:defRPr>
      </a:lvl2pPr>
      <a:lvl3pPr marL="5181562" indent="-1036312" algn="l" defTabSz="4145250" rtl="0" eaLnBrk="1" latinLnBrk="0" hangingPunct="1">
        <a:lnSpc>
          <a:spcPct val="90000"/>
        </a:lnSpc>
        <a:spcBef>
          <a:spcPts val="2267"/>
        </a:spcBef>
        <a:buFont typeface="Arial" panose="020B0604020202020204" pitchFamily="34" charset="0"/>
        <a:buChar char="•"/>
        <a:defRPr sz="9067" kern="1200">
          <a:solidFill>
            <a:schemeClr val="tx1"/>
          </a:solidFill>
          <a:latin typeface="+mn-lt"/>
          <a:ea typeface="+mn-ea"/>
          <a:cs typeface="+mn-cs"/>
        </a:defRPr>
      </a:lvl3pPr>
      <a:lvl4pPr marL="7254187"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4pPr>
      <a:lvl5pPr marL="932681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5pPr>
      <a:lvl6pPr marL="1139943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6pPr>
      <a:lvl7pPr marL="1347206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7pPr>
      <a:lvl8pPr marL="1554468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8pPr>
      <a:lvl9pPr marL="17617310"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9pPr>
    </p:bodyStyle>
    <p:otherStyle>
      <a:defPPr>
        <a:defRPr lang="en-US"/>
      </a:defPPr>
      <a:lvl1pPr marL="0" algn="l" defTabSz="4145250" rtl="0" eaLnBrk="1" latinLnBrk="0" hangingPunct="1">
        <a:defRPr sz="8160" kern="1200">
          <a:solidFill>
            <a:schemeClr val="tx1"/>
          </a:solidFill>
          <a:latin typeface="+mn-lt"/>
          <a:ea typeface="+mn-ea"/>
          <a:cs typeface="+mn-cs"/>
        </a:defRPr>
      </a:lvl1pPr>
      <a:lvl2pPr marL="2072625" algn="l" defTabSz="4145250" rtl="0" eaLnBrk="1" latinLnBrk="0" hangingPunct="1">
        <a:defRPr sz="8160" kern="1200">
          <a:solidFill>
            <a:schemeClr val="tx1"/>
          </a:solidFill>
          <a:latin typeface="+mn-lt"/>
          <a:ea typeface="+mn-ea"/>
          <a:cs typeface="+mn-cs"/>
        </a:defRPr>
      </a:lvl2pPr>
      <a:lvl3pPr marL="4145250" algn="l" defTabSz="4145250" rtl="0" eaLnBrk="1" latinLnBrk="0" hangingPunct="1">
        <a:defRPr sz="8160" kern="1200">
          <a:solidFill>
            <a:schemeClr val="tx1"/>
          </a:solidFill>
          <a:latin typeface="+mn-lt"/>
          <a:ea typeface="+mn-ea"/>
          <a:cs typeface="+mn-cs"/>
        </a:defRPr>
      </a:lvl3pPr>
      <a:lvl4pPr marL="6217874" algn="l" defTabSz="4145250" rtl="0" eaLnBrk="1" latinLnBrk="0" hangingPunct="1">
        <a:defRPr sz="8160" kern="1200">
          <a:solidFill>
            <a:schemeClr val="tx1"/>
          </a:solidFill>
          <a:latin typeface="+mn-lt"/>
          <a:ea typeface="+mn-ea"/>
          <a:cs typeface="+mn-cs"/>
        </a:defRPr>
      </a:lvl4pPr>
      <a:lvl5pPr marL="8290499" algn="l" defTabSz="4145250" rtl="0" eaLnBrk="1" latinLnBrk="0" hangingPunct="1">
        <a:defRPr sz="8160" kern="1200">
          <a:solidFill>
            <a:schemeClr val="tx1"/>
          </a:solidFill>
          <a:latin typeface="+mn-lt"/>
          <a:ea typeface="+mn-ea"/>
          <a:cs typeface="+mn-cs"/>
        </a:defRPr>
      </a:lvl5pPr>
      <a:lvl6pPr marL="10363124" algn="l" defTabSz="4145250" rtl="0" eaLnBrk="1" latinLnBrk="0" hangingPunct="1">
        <a:defRPr sz="8160" kern="1200">
          <a:solidFill>
            <a:schemeClr val="tx1"/>
          </a:solidFill>
          <a:latin typeface="+mn-lt"/>
          <a:ea typeface="+mn-ea"/>
          <a:cs typeface="+mn-cs"/>
        </a:defRPr>
      </a:lvl6pPr>
      <a:lvl7pPr marL="12435749" algn="l" defTabSz="4145250" rtl="0" eaLnBrk="1" latinLnBrk="0" hangingPunct="1">
        <a:defRPr sz="8160" kern="1200">
          <a:solidFill>
            <a:schemeClr val="tx1"/>
          </a:solidFill>
          <a:latin typeface="+mn-lt"/>
          <a:ea typeface="+mn-ea"/>
          <a:cs typeface="+mn-cs"/>
        </a:defRPr>
      </a:lvl7pPr>
      <a:lvl8pPr marL="14508373" algn="l" defTabSz="4145250" rtl="0" eaLnBrk="1" latinLnBrk="0" hangingPunct="1">
        <a:defRPr sz="8160" kern="1200">
          <a:solidFill>
            <a:schemeClr val="tx1"/>
          </a:solidFill>
          <a:latin typeface="+mn-lt"/>
          <a:ea typeface="+mn-ea"/>
          <a:cs typeface="+mn-cs"/>
        </a:defRPr>
      </a:lvl8pPr>
      <a:lvl9pPr marL="16580998" algn="l" defTabSz="4145250" rtl="0" eaLnBrk="1" latinLnBrk="0" hangingPunct="1">
        <a:defRPr sz="8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01CFF67-C303-2140-A2EF-CFD90FBD1372}"/>
              </a:ext>
            </a:extLst>
          </p:cNvPr>
          <p:cNvSpPr txBox="1"/>
          <p:nvPr/>
        </p:nvSpPr>
        <p:spPr>
          <a:xfrm>
            <a:off x="33507290" y="27066714"/>
            <a:ext cx="13435092" cy="3231654"/>
          </a:xfrm>
          <a:prstGeom prst="rect">
            <a:avLst/>
          </a:prstGeom>
          <a:noFill/>
        </p:spPr>
        <p:txBody>
          <a:bodyPr wrap="square" rtlCol="0">
            <a:spAutoFit/>
          </a:bodyPr>
          <a:lstStyle/>
          <a:p>
            <a:pPr algn="just"/>
            <a:r>
              <a:rPr lang="en-US" sz="3400" dirty="0">
                <a:latin typeface="Arial" panose="020B0604020202020204" pitchFamily="34" charset="0"/>
                <a:cs typeface="Arial" panose="020B0604020202020204" pitchFamily="34" charset="0"/>
              </a:rPr>
              <a:t>This material is based upon work supported by the National Science Foundation through the Florida Coastal Everglades Long-Term Ecological Research program under Cooperative Agreement DEB-2025954. Any opinions, findings, conclusions, or recommendations expressed in the material are those of the author(s) and do not necessarily reflect the views of the National Science Foundation.</a:t>
            </a:r>
          </a:p>
        </p:txBody>
      </p:sp>
      <p:sp>
        <p:nvSpPr>
          <p:cNvPr id="13" name="TextBox 12">
            <a:extLst>
              <a:ext uri="{FF2B5EF4-FFF2-40B4-BE49-F238E27FC236}">
                <a16:creationId xmlns:a16="http://schemas.microsoft.com/office/drawing/2014/main" id="{D32E45B0-B002-4A40-89EA-D5860412D901}"/>
              </a:ext>
            </a:extLst>
          </p:cNvPr>
          <p:cNvSpPr txBox="1"/>
          <p:nvPr/>
        </p:nvSpPr>
        <p:spPr>
          <a:xfrm>
            <a:off x="5486400" y="610806"/>
            <a:ext cx="36576000" cy="1572768"/>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Poster Title</a:t>
            </a:r>
          </a:p>
        </p:txBody>
      </p:sp>
      <p:sp>
        <p:nvSpPr>
          <p:cNvPr id="17" name="TextBox 16">
            <a:extLst>
              <a:ext uri="{FF2B5EF4-FFF2-40B4-BE49-F238E27FC236}">
                <a16:creationId xmlns:a16="http://schemas.microsoft.com/office/drawing/2014/main" id="{6CACB328-BAB5-C943-A667-1B06D1035FA6}"/>
              </a:ext>
            </a:extLst>
          </p:cNvPr>
          <p:cNvSpPr txBox="1"/>
          <p:nvPr/>
        </p:nvSpPr>
        <p:spPr>
          <a:xfrm>
            <a:off x="5486400" y="2696131"/>
            <a:ext cx="36576000" cy="923544"/>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Poster Authors</a:t>
            </a:r>
          </a:p>
        </p:txBody>
      </p:sp>
      <p:sp>
        <p:nvSpPr>
          <p:cNvPr id="18" name="Rectangle 17">
            <a:extLst>
              <a:ext uri="{FF2B5EF4-FFF2-40B4-BE49-F238E27FC236}">
                <a16:creationId xmlns:a16="http://schemas.microsoft.com/office/drawing/2014/main" id="{77747D74-07DD-A741-A5B5-7216FB6287C9}"/>
              </a:ext>
            </a:extLst>
          </p:cNvPr>
          <p:cNvSpPr/>
          <p:nvPr/>
        </p:nvSpPr>
        <p:spPr>
          <a:xfrm flipV="1">
            <a:off x="0" y="4129831"/>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20" name="Picture 19" descr="A picture containing icon&#10;&#10;Description automatically generated">
            <a:extLst>
              <a:ext uri="{FF2B5EF4-FFF2-40B4-BE49-F238E27FC236}">
                <a16:creationId xmlns:a16="http://schemas.microsoft.com/office/drawing/2014/main" id="{17F51A7C-9AEA-2948-B0DD-566749840C68}"/>
              </a:ext>
            </a:extLst>
          </p:cNvPr>
          <p:cNvPicPr>
            <a:picLocks noChangeAspect="1"/>
          </p:cNvPicPr>
          <p:nvPr/>
        </p:nvPicPr>
        <p:blipFill>
          <a:blip r:embed="rId2"/>
          <a:stretch>
            <a:fillRect/>
          </a:stretch>
        </p:blipFill>
        <p:spPr>
          <a:xfrm>
            <a:off x="1231257" y="26788784"/>
            <a:ext cx="3798277" cy="3787517"/>
          </a:xfrm>
          <a:prstGeom prst="rect">
            <a:avLst/>
          </a:prstGeom>
        </p:spPr>
      </p:pic>
      <p:sp>
        <p:nvSpPr>
          <p:cNvPr id="21" name="TextBox 20">
            <a:extLst>
              <a:ext uri="{FF2B5EF4-FFF2-40B4-BE49-F238E27FC236}">
                <a16:creationId xmlns:a16="http://schemas.microsoft.com/office/drawing/2014/main" id="{3B77AAC7-960C-164E-B0B1-0D4BED12C7C3}"/>
              </a:ext>
            </a:extLst>
          </p:cNvPr>
          <p:cNvSpPr txBox="1"/>
          <p:nvPr/>
        </p:nvSpPr>
        <p:spPr>
          <a:xfrm>
            <a:off x="9643359" y="28174710"/>
            <a:ext cx="11392862" cy="1015663"/>
          </a:xfrm>
          <a:prstGeom prst="rect">
            <a:avLst/>
          </a:prstGeom>
          <a:noFill/>
        </p:spPr>
        <p:txBody>
          <a:bodyPr wrap="none" rtlCol="0">
            <a:spAutoFit/>
          </a:bodyPr>
          <a:lstStyle/>
          <a:p>
            <a:r>
              <a:rPr lang="en-US" sz="6000" dirty="0">
                <a:latin typeface="Arial" panose="020B0604020202020204" pitchFamily="34" charset="0"/>
                <a:cs typeface="Arial" panose="020B0604020202020204" pitchFamily="34" charset="0"/>
              </a:rPr>
              <a:t>Include organization logo(s) here</a:t>
            </a:r>
          </a:p>
        </p:txBody>
      </p:sp>
      <p:sp>
        <p:nvSpPr>
          <p:cNvPr id="22" name="TextBox 21">
            <a:extLst>
              <a:ext uri="{FF2B5EF4-FFF2-40B4-BE49-F238E27FC236}">
                <a16:creationId xmlns:a16="http://schemas.microsoft.com/office/drawing/2014/main" id="{F8917C90-3314-274D-AADA-11C5C72814F0}"/>
              </a:ext>
            </a:extLst>
          </p:cNvPr>
          <p:cNvSpPr txBox="1"/>
          <p:nvPr/>
        </p:nvSpPr>
        <p:spPr>
          <a:xfrm>
            <a:off x="883418" y="4421378"/>
            <a:ext cx="45781964"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Include the content of your poster here.</a:t>
            </a:r>
          </a:p>
          <a:p>
            <a:pPr algn="ctr"/>
            <a:r>
              <a:rPr lang="en-US" sz="6000" dirty="0">
                <a:highlight>
                  <a:srgbClr val="FFFF00"/>
                </a:highlight>
                <a:latin typeface="Arial" panose="020B0604020202020204" pitchFamily="34" charset="0"/>
                <a:cs typeface="Arial" panose="020B0604020202020204" pitchFamily="34" charset="0"/>
              </a:rPr>
              <a:t>Please reflect on how your research addresses the FCE V proposal questions and conceptual framework as you prepare your poster.</a:t>
            </a:r>
          </a:p>
        </p:txBody>
      </p:sp>
      <p:sp>
        <p:nvSpPr>
          <p:cNvPr id="23" name="Rectangle 22">
            <a:extLst>
              <a:ext uri="{FF2B5EF4-FFF2-40B4-BE49-F238E27FC236}">
                <a16:creationId xmlns:a16="http://schemas.microsoft.com/office/drawing/2014/main" id="{2EACFA3B-F7CD-BA4D-8F9D-11EE6A72F0C3}"/>
              </a:ext>
            </a:extLst>
          </p:cNvPr>
          <p:cNvSpPr/>
          <p:nvPr/>
        </p:nvSpPr>
        <p:spPr>
          <a:xfrm flipV="1">
            <a:off x="35169" y="26477996"/>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8E41B4-FC82-C64F-9737-808412CDF1F7}"/>
              </a:ext>
            </a:extLst>
          </p:cNvPr>
          <p:cNvSpPr txBox="1"/>
          <p:nvPr/>
        </p:nvSpPr>
        <p:spPr>
          <a:xfrm>
            <a:off x="1231257" y="6914201"/>
            <a:ext cx="25421651" cy="19297590"/>
          </a:xfrm>
          <a:prstGeom prst="rect">
            <a:avLst/>
          </a:prstGeom>
          <a:noFill/>
        </p:spPr>
        <p:txBody>
          <a:bodyPr wrap="square">
            <a:spAutoFit/>
          </a:bodyPr>
          <a:lstStyle/>
          <a:p>
            <a:r>
              <a:rPr lang="en-US" sz="4800" dirty="0">
                <a:effectLst/>
                <a:latin typeface="Arial" panose="020B0604020202020204" pitchFamily="34" charset="0"/>
                <a:cs typeface="Arial" panose="020B0604020202020204" pitchFamily="34" charset="0"/>
              </a:rPr>
              <a:t>Question 1 (Climate Variability &amp; Change): How are temperatures and the timing and magnitude of precipitation changing in urban and non-urban regions of coastal landscapes?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2 (Hydrologic Resources &amp; Stressors): How are amplified hydrologic presses and pulses changing spatiotemporal variability in surface water and groundwater chemistries?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3 (Vegetation): How are increases in hydrologic presses and pulses changing the structure (composition, distribution), and function (productivity) of coastal macrophyte and microbial mat communities?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4 (Consumers): How will increasing hydrologic presses and pulses influence basal resources and energy pathways across freshwater-to-marine gradients to determine the</a:t>
            </a:r>
          </a:p>
          <a:p>
            <a:r>
              <a:rPr lang="en-US" sz="4800" dirty="0">
                <a:latin typeface="Arial" panose="020B0604020202020204" pitchFamily="34" charset="0"/>
                <a:cs typeface="Arial" panose="020B0604020202020204" pitchFamily="34" charset="0"/>
              </a:rPr>
              <a:t>structure and function of coastal food webs?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5 (Detritus &amp; Microbes): How are increasing hydrologic presses and pulses of fresh and marine water affecting organic matter processing and microbial community functions in</a:t>
            </a:r>
          </a:p>
          <a:p>
            <a:r>
              <a:rPr lang="en-US" sz="4800" dirty="0">
                <a:latin typeface="Arial" panose="020B0604020202020204" pitchFamily="34" charset="0"/>
                <a:cs typeface="Arial" panose="020B0604020202020204" pitchFamily="34" charset="0"/>
              </a:rPr>
              <a:t>wetland ecosystems exposed to varying disturbance legacies?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6 (Eco-Geomorphology): How do increases in marine and freshwater presses and pulses interact with disturbance legacies to drive fluxes and net ecosystem storage of carbon that influence resilience and trajectories of coastal wetlands?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7 (Social-Ecological Landscape): How do disturbance legacies, climate impacts and restoration activities impact values of ecosystem services and decisions that drive social-ecological resilience in urban coastal communities?</a:t>
            </a:r>
          </a:p>
        </p:txBody>
      </p:sp>
      <p:pic>
        <p:nvPicPr>
          <p:cNvPr id="1025" name="Picture 1" descr="page10image59167616">
            <a:extLst>
              <a:ext uri="{FF2B5EF4-FFF2-40B4-BE49-F238E27FC236}">
                <a16:creationId xmlns:a16="http://schemas.microsoft.com/office/drawing/2014/main" id="{878E05CA-D82F-4537-3D17-42DC2F5BD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1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a map and blue arrows&#10;&#10;AI-generated content may be incorrect.">
            <a:extLst>
              <a:ext uri="{FF2B5EF4-FFF2-40B4-BE49-F238E27FC236}">
                <a16:creationId xmlns:a16="http://schemas.microsoft.com/office/drawing/2014/main" id="{799C23DB-D0F7-1B92-EE1E-D6AB01E20C9C}"/>
              </a:ext>
            </a:extLst>
          </p:cNvPr>
          <p:cNvPicPr>
            <a:picLocks noChangeAspect="1"/>
          </p:cNvPicPr>
          <p:nvPr/>
        </p:nvPicPr>
        <p:blipFill>
          <a:blip r:embed="rId4"/>
          <a:stretch>
            <a:fillRect/>
          </a:stretch>
        </p:blipFill>
        <p:spPr>
          <a:xfrm>
            <a:off x="27326763" y="26959769"/>
            <a:ext cx="5875112" cy="3752438"/>
          </a:xfrm>
          <a:prstGeom prst="rect">
            <a:avLst/>
          </a:prstGeom>
        </p:spPr>
      </p:pic>
      <p:pic>
        <p:nvPicPr>
          <p:cNvPr id="6" name="Picture 5" descr="FCE V conceptual framework">
            <a:extLst>
              <a:ext uri="{FF2B5EF4-FFF2-40B4-BE49-F238E27FC236}">
                <a16:creationId xmlns:a16="http://schemas.microsoft.com/office/drawing/2014/main" id="{B7E98AB1-BAA9-C3CB-5A1D-F09E7D1F5D89}"/>
              </a:ext>
            </a:extLst>
          </p:cNvPr>
          <p:cNvPicPr>
            <a:picLocks noChangeAspect="1"/>
          </p:cNvPicPr>
          <p:nvPr/>
        </p:nvPicPr>
        <p:blipFill>
          <a:blip r:embed="rId5"/>
          <a:stretch>
            <a:fillRect/>
          </a:stretch>
        </p:blipFill>
        <p:spPr>
          <a:xfrm>
            <a:off x="27326764" y="6529996"/>
            <a:ext cx="18533914" cy="16716864"/>
          </a:xfrm>
          <a:prstGeom prst="rect">
            <a:avLst/>
          </a:prstGeom>
        </p:spPr>
      </p:pic>
      <p:sp>
        <p:nvSpPr>
          <p:cNvPr id="7" name="TextBox 6">
            <a:extLst>
              <a:ext uri="{FF2B5EF4-FFF2-40B4-BE49-F238E27FC236}">
                <a16:creationId xmlns:a16="http://schemas.microsoft.com/office/drawing/2014/main" id="{1CA42C9F-38F4-7712-8571-D46386C82124}"/>
              </a:ext>
            </a:extLst>
          </p:cNvPr>
          <p:cNvSpPr txBox="1"/>
          <p:nvPr/>
        </p:nvSpPr>
        <p:spPr>
          <a:xfrm>
            <a:off x="28015189" y="22700637"/>
            <a:ext cx="18302354" cy="353943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Conceptual Framework &amp; Theoretical Context of FCE V</a:t>
            </a:r>
            <a:r>
              <a:rPr lang="en-US" sz="2800" dirty="0">
                <a:latin typeface="Arial" panose="020B0604020202020204" pitchFamily="34" charset="0"/>
                <a:cs typeface="Arial" panose="020B0604020202020204" pitchFamily="34" charset="0"/>
              </a:rPr>
              <a:t>. (1) Changing frequency and intensity of rainfall, temperature, and storms influence (2) hydrologic presses (solid arrows) and pulses (dashed arrows) from fresh (blue) and marine (green) sources that can cause (3) disturbance legacies (e.g., eutrophic and/or open-water state) that influence how (4) social-ecological systems are structured and how they function to influence (5) resilience and ecosystem development trajectories (colored arrows: yellow increasing, gray maintaining, red declining; </a:t>
            </a:r>
            <a:r>
              <a:rPr lang="en-US" sz="2800" dirty="0" err="1">
                <a:latin typeface="Arial" panose="020B0604020202020204" pitchFamily="34" charset="0"/>
                <a:cs typeface="Arial" panose="020B0604020202020204" pitchFamily="34" charset="0"/>
              </a:rPr>
              <a:t>Kominoski</a:t>
            </a:r>
            <a:r>
              <a:rPr lang="en-US" sz="2800" dirty="0">
                <a:latin typeface="Arial" panose="020B0604020202020204" pitchFamily="34" charset="0"/>
                <a:cs typeface="Arial" panose="020B0604020202020204" pitchFamily="34" charset="0"/>
              </a:rPr>
              <a:t> et al., 2018). Human decisions and values about water and dynamic structure and function of natural ecosystems feedback to influence available ecosystem services and maintain soil and sediment elevation feedbacks that determine resilience and trajectories over time. Figure by Hiram Henriquez, Univ. of Miami.</a:t>
            </a:r>
          </a:p>
        </p:txBody>
      </p:sp>
    </p:spTree>
    <p:extLst>
      <p:ext uri="{BB962C8B-B14F-4D97-AF65-F5344CB8AC3E}">
        <p14:creationId xmlns:p14="http://schemas.microsoft.com/office/powerpoint/2010/main" val="679983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1058</TotalTime>
  <Words>482</Words>
  <Application>Microsoft Macintosh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 Rugge</dc:creator>
  <cp:lastModifiedBy>Michael G Rugge</cp:lastModifiedBy>
  <cp:revision>27</cp:revision>
  <dcterms:created xsi:type="dcterms:W3CDTF">2020-10-16T15:55:22Z</dcterms:created>
  <dcterms:modified xsi:type="dcterms:W3CDTF">2025-02-04T21:13:47Z</dcterms:modified>
</cp:coreProperties>
</file>