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475488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 Rugge" initials="MGR" lastIdx="1" clrIdx="0">
    <p:extLst>
      <p:ext uri="{19B8F6BF-5375-455C-9EA6-DF929625EA0E}">
        <p15:presenceInfo xmlns:p15="http://schemas.microsoft.com/office/powerpoint/2012/main" userId="S::ruggem@fiu.edu::d239574f-b5af-46ea-8664-adc707442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238"/>
  </p:normalViewPr>
  <p:slideViewPr>
    <p:cSldViewPr snapToGrid="0" snapToObjects="1">
      <p:cViewPr varScale="1">
        <p:scale>
          <a:sx n="27" d="100"/>
          <a:sy n="27" d="100"/>
        </p:scale>
        <p:origin x="133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5088045"/>
            <a:ext cx="40416480" cy="10823787"/>
          </a:xfrm>
        </p:spPr>
        <p:txBody>
          <a:bodyPr anchor="b"/>
          <a:lstStyle>
            <a:lvl1pPr algn="ctr">
              <a:defRPr sz="27200"/>
            </a:lvl1pPr>
          </a:lstStyle>
          <a:p>
            <a:r>
              <a:rPr lang="en-US"/>
              <a:t>Click to edit Master title style</a:t>
            </a:r>
            <a:endParaRPr lang="en-US" dirty="0"/>
          </a:p>
        </p:txBody>
      </p:sp>
      <p:sp>
        <p:nvSpPr>
          <p:cNvPr id="3" name="Subtitle 2"/>
          <p:cNvSpPr>
            <a:spLocks noGrp="1"/>
          </p:cNvSpPr>
          <p:nvPr>
            <p:ph type="subTitle" idx="1"/>
          </p:nvPr>
        </p:nvSpPr>
        <p:spPr>
          <a:xfrm>
            <a:off x="5943600" y="16329239"/>
            <a:ext cx="35661600" cy="7506121"/>
          </a:xfrm>
        </p:spPr>
        <p:txBody>
          <a:bodyPr/>
          <a:lstStyle>
            <a:lvl1pPr marL="0" indent="0" algn="ctr">
              <a:buNone/>
              <a:defRPr sz="10880"/>
            </a:lvl1pPr>
            <a:lvl2pPr marL="2072625" indent="0" algn="ctr">
              <a:buNone/>
              <a:defRPr sz="9067"/>
            </a:lvl2pPr>
            <a:lvl3pPr marL="4145250" indent="0" algn="ctr">
              <a:buNone/>
              <a:defRPr sz="8160"/>
            </a:lvl3pPr>
            <a:lvl4pPr marL="6217874" indent="0" algn="ctr">
              <a:buNone/>
              <a:defRPr sz="7253"/>
            </a:lvl4pPr>
            <a:lvl5pPr marL="8290499" indent="0" algn="ctr">
              <a:buNone/>
              <a:defRPr sz="7253"/>
            </a:lvl5pPr>
            <a:lvl6pPr marL="10363124" indent="0" algn="ctr">
              <a:buNone/>
              <a:defRPr sz="7253"/>
            </a:lvl6pPr>
            <a:lvl7pPr marL="12435749" indent="0" algn="ctr">
              <a:buNone/>
              <a:defRPr sz="7253"/>
            </a:lvl7pPr>
            <a:lvl8pPr marL="14508373" indent="0" algn="ctr">
              <a:buNone/>
              <a:defRPr sz="7253"/>
            </a:lvl8pPr>
            <a:lvl9pPr marL="16580998" indent="0" algn="ctr">
              <a:buNone/>
              <a:defRPr sz="72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20103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7458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027113" y="1655233"/>
            <a:ext cx="1025271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68983" y="1655233"/>
            <a:ext cx="30163770"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9116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406030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4218" y="7750819"/>
            <a:ext cx="41010840" cy="12932408"/>
          </a:xfrm>
        </p:spPr>
        <p:txBody>
          <a:bodyPr anchor="b"/>
          <a:lstStyle>
            <a:lvl1pPr>
              <a:defRPr sz="27200"/>
            </a:lvl1pPr>
          </a:lstStyle>
          <a:p>
            <a:r>
              <a:rPr lang="en-US"/>
              <a:t>Click to edit Master title style</a:t>
            </a:r>
            <a:endParaRPr lang="en-US" dirty="0"/>
          </a:p>
        </p:txBody>
      </p:sp>
      <p:sp>
        <p:nvSpPr>
          <p:cNvPr id="3" name="Text Placeholder 2"/>
          <p:cNvSpPr>
            <a:spLocks noGrp="1"/>
          </p:cNvSpPr>
          <p:nvPr>
            <p:ph type="body" idx="1"/>
          </p:nvPr>
        </p:nvSpPr>
        <p:spPr>
          <a:xfrm>
            <a:off x="3244218" y="20805572"/>
            <a:ext cx="41010840" cy="6800848"/>
          </a:xfrm>
        </p:spPr>
        <p:txBody>
          <a:bodyPr/>
          <a:lstStyle>
            <a:lvl1pPr marL="0" indent="0">
              <a:buNone/>
              <a:defRPr sz="10880">
                <a:solidFill>
                  <a:schemeClr val="tx1"/>
                </a:solidFill>
              </a:defRPr>
            </a:lvl1pPr>
            <a:lvl2pPr marL="2072625" indent="0">
              <a:buNone/>
              <a:defRPr sz="9067">
                <a:solidFill>
                  <a:schemeClr val="tx1">
                    <a:tint val="75000"/>
                  </a:schemeClr>
                </a:solidFill>
              </a:defRPr>
            </a:lvl2pPr>
            <a:lvl3pPr marL="4145250" indent="0">
              <a:buNone/>
              <a:defRPr sz="8160">
                <a:solidFill>
                  <a:schemeClr val="tx1">
                    <a:tint val="75000"/>
                  </a:schemeClr>
                </a:solidFill>
              </a:defRPr>
            </a:lvl3pPr>
            <a:lvl4pPr marL="6217874" indent="0">
              <a:buNone/>
              <a:defRPr sz="7253">
                <a:solidFill>
                  <a:schemeClr val="tx1">
                    <a:tint val="75000"/>
                  </a:schemeClr>
                </a:solidFill>
              </a:defRPr>
            </a:lvl4pPr>
            <a:lvl5pPr marL="8290499" indent="0">
              <a:buNone/>
              <a:defRPr sz="7253">
                <a:solidFill>
                  <a:schemeClr val="tx1">
                    <a:tint val="75000"/>
                  </a:schemeClr>
                </a:solidFill>
              </a:defRPr>
            </a:lvl5pPr>
            <a:lvl6pPr marL="10363124" indent="0">
              <a:buNone/>
              <a:defRPr sz="7253">
                <a:solidFill>
                  <a:schemeClr val="tx1">
                    <a:tint val="75000"/>
                  </a:schemeClr>
                </a:solidFill>
              </a:defRPr>
            </a:lvl6pPr>
            <a:lvl7pPr marL="12435749" indent="0">
              <a:buNone/>
              <a:defRPr sz="7253">
                <a:solidFill>
                  <a:schemeClr val="tx1">
                    <a:tint val="75000"/>
                  </a:schemeClr>
                </a:solidFill>
              </a:defRPr>
            </a:lvl7pPr>
            <a:lvl8pPr marL="14508373" indent="0">
              <a:buNone/>
              <a:defRPr sz="7253">
                <a:solidFill>
                  <a:schemeClr val="tx1">
                    <a:tint val="75000"/>
                  </a:schemeClr>
                </a:solidFill>
              </a:defRPr>
            </a:lvl8pPr>
            <a:lvl9pPr marL="16580998" indent="0">
              <a:buNone/>
              <a:defRPr sz="72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F0E66-3E4B-4240-9008-86722521AF2A}"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6184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689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0715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F0E66-3E4B-4240-9008-86722521AF2A}"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3726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75173" y="1655240"/>
            <a:ext cx="4101084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75178" y="7621272"/>
            <a:ext cx="20115368"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4" name="Content Placeholder 3"/>
          <p:cNvSpPr>
            <a:spLocks noGrp="1"/>
          </p:cNvSpPr>
          <p:nvPr>
            <p:ph sz="half" idx="2"/>
          </p:nvPr>
        </p:nvSpPr>
        <p:spPr>
          <a:xfrm>
            <a:off x="3275178" y="11356340"/>
            <a:ext cx="2011536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071583" y="7621272"/>
            <a:ext cx="20214433"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6" name="Content Placeholder 5"/>
          <p:cNvSpPr>
            <a:spLocks noGrp="1"/>
          </p:cNvSpPr>
          <p:nvPr>
            <p:ph sz="quarter" idx="4"/>
          </p:nvPr>
        </p:nvSpPr>
        <p:spPr>
          <a:xfrm>
            <a:off x="24071583" y="11356340"/>
            <a:ext cx="20214433"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F0E66-3E4B-4240-9008-86722521AF2A}" type="datetimeFigureOut">
              <a:rPr lang="en-US" smtClean="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557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F0E66-3E4B-4240-9008-86722521AF2A}" type="datetimeFigureOut">
              <a:rPr lang="en-US" smtClean="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3736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F0E66-3E4B-4240-9008-86722521AF2A}" type="datetimeFigureOut">
              <a:rPr lang="en-US" smtClean="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063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Content Placeholder 2"/>
          <p:cNvSpPr>
            <a:spLocks noGrp="1"/>
          </p:cNvSpPr>
          <p:nvPr>
            <p:ph idx="1"/>
          </p:nvPr>
        </p:nvSpPr>
        <p:spPr>
          <a:xfrm>
            <a:off x="20214433" y="4476333"/>
            <a:ext cx="24071580" cy="22093767"/>
          </a:xfrm>
        </p:spPr>
        <p:txBody>
          <a:bodyPr/>
          <a:lstStyle>
            <a:lvl1pPr>
              <a:defRPr sz="14507"/>
            </a:lvl1pPr>
            <a:lvl2pPr>
              <a:defRPr sz="12693"/>
            </a:lvl2pPr>
            <a:lvl3pPr>
              <a:defRPr sz="10880"/>
            </a:lvl3pPr>
            <a:lvl4pPr>
              <a:defRPr sz="9067"/>
            </a:lvl4pPr>
            <a:lvl5pPr>
              <a:defRPr sz="9067"/>
            </a:lvl5pPr>
            <a:lvl6pPr>
              <a:defRPr sz="9067"/>
            </a:lvl6pPr>
            <a:lvl7pPr>
              <a:defRPr sz="9067"/>
            </a:lvl7pPr>
            <a:lvl8pPr>
              <a:defRPr sz="9067"/>
            </a:lvl8pPr>
            <a:lvl9pPr>
              <a:defRPr sz="9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2489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214433" y="4476333"/>
            <a:ext cx="24071580" cy="22093767"/>
          </a:xfrm>
        </p:spPr>
        <p:txBody>
          <a:bodyPr anchor="t"/>
          <a:lstStyle>
            <a:lvl1pPr marL="0" indent="0">
              <a:buNone/>
              <a:defRPr sz="14507"/>
            </a:lvl1pPr>
            <a:lvl2pPr marL="2072625" indent="0">
              <a:buNone/>
              <a:defRPr sz="12693"/>
            </a:lvl2pPr>
            <a:lvl3pPr marL="4145250" indent="0">
              <a:buNone/>
              <a:defRPr sz="10880"/>
            </a:lvl3pPr>
            <a:lvl4pPr marL="6217874" indent="0">
              <a:buNone/>
              <a:defRPr sz="9067"/>
            </a:lvl4pPr>
            <a:lvl5pPr marL="8290499" indent="0">
              <a:buNone/>
              <a:defRPr sz="9067"/>
            </a:lvl5pPr>
            <a:lvl6pPr marL="10363124" indent="0">
              <a:buNone/>
              <a:defRPr sz="9067"/>
            </a:lvl6pPr>
            <a:lvl7pPr marL="12435749" indent="0">
              <a:buNone/>
              <a:defRPr sz="9067"/>
            </a:lvl7pPr>
            <a:lvl8pPr marL="14508373" indent="0">
              <a:buNone/>
              <a:defRPr sz="9067"/>
            </a:lvl8pPr>
            <a:lvl9pPr marL="16580998" indent="0">
              <a:buNone/>
              <a:defRPr sz="9067"/>
            </a:lvl9pPr>
          </a:lstStyle>
          <a:p>
            <a:r>
              <a:rPr lang="en-US"/>
              <a:t>Click icon to add picture</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09573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8980" y="1655240"/>
            <a:ext cx="4101084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68980" y="8276166"/>
            <a:ext cx="4101084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68980" y="28815460"/>
            <a:ext cx="10698480" cy="1655233"/>
          </a:xfrm>
          <a:prstGeom prst="rect">
            <a:avLst/>
          </a:prstGeom>
        </p:spPr>
        <p:txBody>
          <a:bodyPr vert="horz" lIns="91440" tIns="45720" rIns="91440" bIns="45720" rtlCol="0" anchor="ctr"/>
          <a:lstStyle>
            <a:lvl1pPr algn="l">
              <a:defRPr sz="5440">
                <a:solidFill>
                  <a:schemeClr val="tx1">
                    <a:tint val="75000"/>
                  </a:schemeClr>
                </a:solidFill>
              </a:defRPr>
            </a:lvl1pPr>
          </a:lstStyle>
          <a:p>
            <a:fld id="{AA9F0E66-3E4B-4240-9008-86722521AF2A}" type="datetimeFigureOut">
              <a:rPr lang="en-US" smtClean="0"/>
              <a:t>3/1/24</a:t>
            </a:fld>
            <a:endParaRPr lang="en-US"/>
          </a:p>
        </p:txBody>
      </p:sp>
      <p:sp>
        <p:nvSpPr>
          <p:cNvPr id="5" name="Footer Placeholder 4"/>
          <p:cNvSpPr>
            <a:spLocks noGrp="1"/>
          </p:cNvSpPr>
          <p:nvPr>
            <p:ph type="ftr" sz="quarter" idx="3"/>
          </p:nvPr>
        </p:nvSpPr>
        <p:spPr>
          <a:xfrm>
            <a:off x="15750540" y="28815460"/>
            <a:ext cx="16047720" cy="1655233"/>
          </a:xfrm>
          <a:prstGeom prst="rect">
            <a:avLst/>
          </a:prstGeom>
        </p:spPr>
        <p:txBody>
          <a:bodyPr vert="horz" lIns="91440" tIns="45720" rIns="91440" bIns="45720" rtlCol="0" anchor="ctr"/>
          <a:lstStyle>
            <a:lvl1pPr algn="ctr">
              <a:defRPr sz="5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581340" y="28815460"/>
            <a:ext cx="10698480" cy="1655233"/>
          </a:xfrm>
          <a:prstGeom prst="rect">
            <a:avLst/>
          </a:prstGeom>
        </p:spPr>
        <p:txBody>
          <a:bodyPr vert="horz" lIns="91440" tIns="45720" rIns="91440" bIns="45720" rtlCol="0" anchor="ctr"/>
          <a:lstStyle>
            <a:lvl1pPr algn="r">
              <a:defRPr sz="5440">
                <a:solidFill>
                  <a:schemeClr val="tx1">
                    <a:tint val="75000"/>
                  </a:schemeClr>
                </a:solidFill>
              </a:defRPr>
            </a:lvl1pPr>
          </a:lstStyle>
          <a:p>
            <a:fld id="{1E4A0413-F1CF-5E46-B59D-D137F7387390}" type="slidenum">
              <a:rPr lang="en-US" smtClean="0"/>
              <a:t>‹#›</a:t>
            </a:fld>
            <a:endParaRPr lang="en-US"/>
          </a:p>
        </p:txBody>
      </p:sp>
    </p:spTree>
    <p:extLst>
      <p:ext uri="{BB962C8B-B14F-4D97-AF65-F5344CB8AC3E}">
        <p14:creationId xmlns:p14="http://schemas.microsoft.com/office/powerpoint/2010/main" val="37184849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145250" rtl="0" eaLnBrk="1" latinLnBrk="0" hangingPunct="1">
        <a:lnSpc>
          <a:spcPct val="90000"/>
        </a:lnSpc>
        <a:spcBef>
          <a:spcPct val="0"/>
        </a:spcBef>
        <a:buNone/>
        <a:defRPr sz="19947" kern="1200">
          <a:solidFill>
            <a:schemeClr val="tx1"/>
          </a:solidFill>
          <a:latin typeface="+mj-lt"/>
          <a:ea typeface="+mj-ea"/>
          <a:cs typeface="+mj-cs"/>
        </a:defRPr>
      </a:lvl1pPr>
    </p:titleStyle>
    <p:bodyStyle>
      <a:lvl1pPr marL="1036312" indent="-1036312" algn="l" defTabSz="4145250" rtl="0" eaLnBrk="1" latinLnBrk="0" hangingPunct="1">
        <a:lnSpc>
          <a:spcPct val="90000"/>
        </a:lnSpc>
        <a:spcBef>
          <a:spcPts val="4533"/>
        </a:spcBef>
        <a:buFont typeface="Arial" panose="020B0604020202020204" pitchFamily="34" charset="0"/>
        <a:buChar char="•"/>
        <a:defRPr sz="12693" kern="1200">
          <a:solidFill>
            <a:schemeClr val="tx1"/>
          </a:solidFill>
          <a:latin typeface="+mn-lt"/>
          <a:ea typeface="+mn-ea"/>
          <a:cs typeface="+mn-cs"/>
        </a:defRPr>
      </a:lvl1pPr>
      <a:lvl2pPr marL="3108937" indent="-1036312" algn="l" defTabSz="4145250" rtl="0" eaLnBrk="1" latinLnBrk="0" hangingPunct="1">
        <a:lnSpc>
          <a:spcPct val="90000"/>
        </a:lnSpc>
        <a:spcBef>
          <a:spcPts val="2267"/>
        </a:spcBef>
        <a:buFont typeface="Arial" panose="020B0604020202020204" pitchFamily="34" charset="0"/>
        <a:buChar char="•"/>
        <a:defRPr sz="10880" kern="1200">
          <a:solidFill>
            <a:schemeClr val="tx1"/>
          </a:solidFill>
          <a:latin typeface="+mn-lt"/>
          <a:ea typeface="+mn-ea"/>
          <a:cs typeface="+mn-cs"/>
        </a:defRPr>
      </a:lvl2pPr>
      <a:lvl3pPr marL="5181562" indent="-1036312" algn="l" defTabSz="4145250" rtl="0" eaLnBrk="1" latinLnBrk="0" hangingPunct="1">
        <a:lnSpc>
          <a:spcPct val="90000"/>
        </a:lnSpc>
        <a:spcBef>
          <a:spcPts val="2267"/>
        </a:spcBef>
        <a:buFont typeface="Arial" panose="020B0604020202020204" pitchFamily="34" charset="0"/>
        <a:buChar char="•"/>
        <a:defRPr sz="9067" kern="1200">
          <a:solidFill>
            <a:schemeClr val="tx1"/>
          </a:solidFill>
          <a:latin typeface="+mn-lt"/>
          <a:ea typeface="+mn-ea"/>
          <a:cs typeface="+mn-cs"/>
        </a:defRPr>
      </a:lvl3pPr>
      <a:lvl4pPr marL="7254187"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4pPr>
      <a:lvl5pPr marL="932681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5pPr>
      <a:lvl6pPr marL="1139943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6pPr>
      <a:lvl7pPr marL="1347206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7pPr>
      <a:lvl8pPr marL="1554468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8pPr>
      <a:lvl9pPr marL="17617310"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9pPr>
    </p:bodyStyle>
    <p:otherStyle>
      <a:defPPr>
        <a:defRPr lang="en-US"/>
      </a:defPPr>
      <a:lvl1pPr marL="0" algn="l" defTabSz="4145250" rtl="0" eaLnBrk="1" latinLnBrk="0" hangingPunct="1">
        <a:defRPr sz="8160" kern="1200">
          <a:solidFill>
            <a:schemeClr val="tx1"/>
          </a:solidFill>
          <a:latin typeface="+mn-lt"/>
          <a:ea typeface="+mn-ea"/>
          <a:cs typeface="+mn-cs"/>
        </a:defRPr>
      </a:lvl1pPr>
      <a:lvl2pPr marL="2072625" algn="l" defTabSz="4145250" rtl="0" eaLnBrk="1" latinLnBrk="0" hangingPunct="1">
        <a:defRPr sz="8160" kern="1200">
          <a:solidFill>
            <a:schemeClr val="tx1"/>
          </a:solidFill>
          <a:latin typeface="+mn-lt"/>
          <a:ea typeface="+mn-ea"/>
          <a:cs typeface="+mn-cs"/>
        </a:defRPr>
      </a:lvl2pPr>
      <a:lvl3pPr marL="4145250" algn="l" defTabSz="4145250" rtl="0" eaLnBrk="1" latinLnBrk="0" hangingPunct="1">
        <a:defRPr sz="8160" kern="1200">
          <a:solidFill>
            <a:schemeClr val="tx1"/>
          </a:solidFill>
          <a:latin typeface="+mn-lt"/>
          <a:ea typeface="+mn-ea"/>
          <a:cs typeface="+mn-cs"/>
        </a:defRPr>
      </a:lvl3pPr>
      <a:lvl4pPr marL="6217874" algn="l" defTabSz="4145250" rtl="0" eaLnBrk="1" latinLnBrk="0" hangingPunct="1">
        <a:defRPr sz="8160" kern="1200">
          <a:solidFill>
            <a:schemeClr val="tx1"/>
          </a:solidFill>
          <a:latin typeface="+mn-lt"/>
          <a:ea typeface="+mn-ea"/>
          <a:cs typeface="+mn-cs"/>
        </a:defRPr>
      </a:lvl4pPr>
      <a:lvl5pPr marL="8290499" algn="l" defTabSz="4145250" rtl="0" eaLnBrk="1" latinLnBrk="0" hangingPunct="1">
        <a:defRPr sz="8160" kern="1200">
          <a:solidFill>
            <a:schemeClr val="tx1"/>
          </a:solidFill>
          <a:latin typeface="+mn-lt"/>
          <a:ea typeface="+mn-ea"/>
          <a:cs typeface="+mn-cs"/>
        </a:defRPr>
      </a:lvl5pPr>
      <a:lvl6pPr marL="10363124" algn="l" defTabSz="4145250" rtl="0" eaLnBrk="1" latinLnBrk="0" hangingPunct="1">
        <a:defRPr sz="8160" kern="1200">
          <a:solidFill>
            <a:schemeClr val="tx1"/>
          </a:solidFill>
          <a:latin typeface="+mn-lt"/>
          <a:ea typeface="+mn-ea"/>
          <a:cs typeface="+mn-cs"/>
        </a:defRPr>
      </a:lvl6pPr>
      <a:lvl7pPr marL="12435749" algn="l" defTabSz="4145250" rtl="0" eaLnBrk="1" latinLnBrk="0" hangingPunct="1">
        <a:defRPr sz="8160" kern="1200">
          <a:solidFill>
            <a:schemeClr val="tx1"/>
          </a:solidFill>
          <a:latin typeface="+mn-lt"/>
          <a:ea typeface="+mn-ea"/>
          <a:cs typeface="+mn-cs"/>
        </a:defRPr>
      </a:lvl7pPr>
      <a:lvl8pPr marL="14508373" algn="l" defTabSz="4145250" rtl="0" eaLnBrk="1" latinLnBrk="0" hangingPunct="1">
        <a:defRPr sz="8160" kern="1200">
          <a:solidFill>
            <a:schemeClr val="tx1"/>
          </a:solidFill>
          <a:latin typeface="+mn-lt"/>
          <a:ea typeface="+mn-ea"/>
          <a:cs typeface="+mn-cs"/>
        </a:defRPr>
      </a:lvl8pPr>
      <a:lvl9pPr marL="16580998" algn="l" defTabSz="4145250" rtl="0" eaLnBrk="1" latinLnBrk="0" hangingPunct="1">
        <a:defRPr sz="8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C22996D8-6104-7947-A1FE-A4CE9696EC3A}"/>
              </a:ext>
            </a:extLst>
          </p:cNvPr>
          <p:cNvPicPr>
            <a:picLocks noChangeAspect="1"/>
          </p:cNvPicPr>
          <p:nvPr/>
        </p:nvPicPr>
        <p:blipFill>
          <a:blip r:embed="rId2"/>
          <a:stretch>
            <a:fillRect/>
          </a:stretch>
        </p:blipFill>
        <p:spPr>
          <a:xfrm>
            <a:off x="28890502" y="27266558"/>
            <a:ext cx="4142177" cy="3239774"/>
          </a:xfrm>
          <a:prstGeom prst="rect">
            <a:avLst/>
          </a:prstGeom>
        </p:spPr>
      </p:pic>
      <p:sp>
        <p:nvSpPr>
          <p:cNvPr id="12" name="TextBox 11">
            <a:extLst>
              <a:ext uri="{FF2B5EF4-FFF2-40B4-BE49-F238E27FC236}">
                <a16:creationId xmlns:a16="http://schemas.microsoft.com/office/drawing/2014/main" id="{D01CFF67-C303-2140-A2EF-CFD90FBD1372}"/>
              </a:ext>
            </a:extLst>
          </p:cNvPr>
          <p:cNvSpPr txBox="1"/>
          <p:nvPr/>
        </p:nvSpPr>
        <p:spPr>
          <a:xfrm>
            <a:off x="33401782" y="27362951"/>
            <a:ext cx="13435092" cy="3046988"/>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This material is based upon work supported by the National Science Foundation through the Florida Coastal Everglades Long-Term Ecological Research program under Cooperative Agreement DEB-2025954. Any opinions, findings, conclusions, or recommendations expressed in the material are those of the author(s) and do not necessarily reflect the views of the National Science Foundation.</a:t>
            </a:r>
          </a:p>
        </p:txBody>
      </p:sp>
      <p:sp>
        <p:nvSpPr>
          <p:cNvPr id="13" name="TextBox 12">
            <a:extLst>
              <a:ext uri="{FF2B5EF4-FFF2-40B4-BE49-F238E27FC236}">
                <a16:creationId xmlns:a16="http://schemas.microsoft.com/office/drawing/2014/main" id="{D32E45B0-B002-4A40-89EA-D5860412D901}"/>
              </a:ext>
            </a:extLst>
          </p:cNvPr>
          <p:cNvSpPr txBox="1"/>
          <p:nvPr/>
        </p:nvSpPr>
        <p:spPr>
          <a:xfrm>
            <a:off x="5486400" y="610806"/>
            <a:ext cx="36576000" cy="1572768"/>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Poster Title</a:t>
            </a:r>
          </a:p>
        </p:txBody>
      </p:sp>
      <p:sp>
        <p:nvSpPr>
          <p:cNvPr id="17" name="TextBox 16">
            <a:extLst>
              <a:ext uri="{FF2B5EF4-FFF2-40B4-BE49-F238E27FC236}">
                <a16:creationId xmlns:a16="http://schemas.microsoft.com/office/drawing/2014/main" id="{6CACB328-BAB5-C943-A667-1B06D1035FA6}"/>
              </a:ext>
            </a:extLst>
          </p:cNvPr>
          <p:cNvSpPr txBox="1"/>
          <p:nvPr/>
        </p:nvSpPr>
        <p:spPr>
          <a:xfrm>
            <a:off x="5486400" y="2696131"/>
            <a:ext cx="36576000" cy="923544"/>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Poster Authors</a:t>
            </a:r>
          </a:p>
        </p:txBody>
      </p:sp>
      <p:sp>
        <p:nvSpPr>
          <p:cNvPr id="18" name="Rectangle 17">
            <a:extLst>
              <a:ext uri="{FF2B5EF4-FFF2-40B4-BE49-F238E27FC236}">
                <a16:creationId xmlns:a16="http://schemas.microsoft.com/office/drawing/2014/main" id="{77747D74-07DD-A741-A5B5-7216FB6287C9}"/>
              </a:ext>
            </a:extLst>
          </p:cNvPr>
          <p:cNvSpPr/>
          <p:nvPr/>
        </p:nvSpPr>
        <p:spPr>
          <a:xfrm flipV="1">
            <a:off x="0" y="4129831"/>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20" name="Picture 19" descr="A picture containing icon&#10;&#10;Description automatically generated">
            <a:extLst>
              <a:ext uri="{FF2B5EF4-FFF2-40B4-BE49-F238E27FC236}">
                <a16:creationId xmlns:a16="http://schemas.microsoft.com/office/drawing/2014/main" id="{17F51A7C-9AEA-2948-B0DD-566749840C68}"/>
              </a:ext>
            </a:extLst>
          </p:cNvPr>
          <p:cNvPicPr>
            <a:picLocks noChangeAspect="1"/>
          </p:cNvPicPr>
          <p:nvPr/>
        </p:nvPicPr>
        <p:blipFill>
          <a:blip r:embed="rId3"/>
          <a:stretch>
            <a:fillRect/>
          </a:stretch>
        </p:blipFill>
        <p:spPr>
          <a:xfrm>
            <a:off x="1231257" y="26788784"/>
            <a:ext cx="3798277" cy="3787517"/>
          </a:xfrm>
          <a:prstGeom prst="rect">
            <a:avLst/>
          </a:prstGeom>
        </p:spPr>
      </p:pic>
      <p:sp>
        <p:nvSpPr>
          <p:cNvPr id="21" name="TextBox 20">
            <a:extLst>
              <a:ext uri="{FF2B5EF4-FFF2-40B4-BE49-F238E27FC236}">
                <a16:creationId xmlns:a16="http://schemas.microsoft.com/office/drawing/2014/main" id="{3B77AAC7-960C-164E-B0B1-0D4BED12C7C3}"/>
              </a:ext>
            </a:extLst>
          </p:cNvPr>
          <p:cNvSpPr txBox="1"/>
          <p:nvPr/>
        </p:nvSpPr>
        <p:spPr>
          <a:xfrm>
            <a:off x="9643359" y="28174710"/>
            <a:ext cx="11392862" cy="1015663"/>
          </a:xfrm>
          <a:prstGeom prst="rect">
            <a:avLst/>
          </a:prstGeom>
          <a:noFill/>
        </p:spPr>
        <p:txBody>
          <a:bodyPr wrap="none" rtlCol="0">
            <a:spAutoFit/>
          </a:bodyPr>
          <a:lstStyle/>
          <a:p>
            <a:r>
              <a:rPr lang="en-US" sz="6000" dirty="0">
                <a:latin typeface="Arial" panose="020B0604020202020204" pitchFamily="34" charset="0"/>
                <a:cs typeface="Arial" panose="020B0604020202020204" pitchFamily="34" charset="0"/>
              </a:rPr>
              <a:t>Include organization logo(s) here</a:t>
            </a:r>
          </a:p>
        </p:txBody>
      </p:sp>
      <p:sp>
        <p:nvSpPr>
          <p:cNvPr id="22" name="TextBox 21">
            <a:extLst>
              <a:ext uri="{FF2B5EF4-FFF2-40B4-BE49-F238E27FC236}">
                <a16:creationId xmlns:a16="http://schemas.microsoft.com/office/drawing/2014/main" id="{F8917C90-3314-274D-AADA-11C5C72814F0}"/>
              </a:ext>
            </a:extLst>
          </p:cNvPr>
          <p:cNvSpPr txBox="1"/>
          <p:nvPr/>
        </p:nvSpPr>
        <p:spPr>
          <a:xfrm>
            <a:off x="883418" y="4615395"/>
            <a:ext cx="45781964"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Include the content of your poster here.</a:t>
            </a:r>
          </a:p>
          <a:p>
            <a:pPr algn="ctr"/>
            <a:r>
              <a:rPr lang="en-US" sz="6000" dirty="0">
                <a:highlight>
                  <a:srgbClr val="FFFF00"/>
                </a:highlight>
                <a:latin typeface="Arial" panose="020B0604020202020204" pitchFamily="34" charset="0"/>
                <a:cs typeface="Arial" panose="020B0604020202020204" pitchFamily="34" charset="0"/>
              </a:rPr>
              <a:t>Please reflect on how your research addresses the FCE 4.2 proposal questions and conceptual framework as you prepare your poster.</a:t>
            </a:r>
          </a:p>
        </p:txBody>
      </p:sp>
      <p:sp>
        <p:nvSpPr>
          <p:cNvPr id="23" name="Rectangle 22">
            <a:extLst>
              <a:ext uri="{FF2B5EF4-FFF2-40B4-BE49-F238E27FC236}">
                <a16:creationId xmlns:a16="http://schemas.microsoft.com/office/drawing/2014/main" id="{2EACFA3B-F7CD-BA4D-8F9D-11EE6A72F0C3}"/>
              </a:ext>
            </a:extLst>
          </p:cNvPr>
          <p:cNvSpPr/>
          <p:nvPr/>
        </p:nvSpPr>
        <p:spPr>
          <a:xfrm flipV="1">
            <a:off x="0" y="26439327"/>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A35A6BE-FA66-A041-8B30-32CC673555B0}"/>
              </a:ext>
            </a:extLst>
          </p:cNvPr>
          <p:cNvPicPr>
            <a:picLocks noChangeAspect="1"/>
          </p:cNvPicPr>
          <p:nvPr/>
        </p:nvPicPr>
        <p:blipFill>
          <a:blip r:embed="rId4"/>
          <a:stretch>
            <a:fillRect/>
          </a:stretch>
        </p:blipFill>
        <p:spPr>
          <a:xfrm>
            <a:off x="22146935" y="7328750"/>
            <a:ext cx="24587200" cy="18783300"/>
          </a:xfrm>
          <a:prstGeom prst="rect">
            <a:avLst/>
          </a:prstGeom>
        </p:spPr>
      </p:pic>
      <p:sp>
        <p:nvSpPr>
          <p:cNvPr id="24" name="TextBox 23">
            <a:extLst>
              <a:ext uri="{FF2B5EF4-FFF2-40B4-BE49-F238E27FC236}">
                <a16:creationId xmlns:a16="http://schemas.microsoft.com/office/drawing/2014/main" id="{A98E41B4-FC82-C64F-9737-808412CDF1F7}"/>
              </a:ext>
            </a:extLst>
          </p:cNvPr>
          <p:cNvSpPr txBox="1"/>
          <p:nvPr/>
        </p:nvSpPr>
        <p:spPr>
          <a:xfrm>
            <a:off x="4622800" y="7749027"/>
            <a:ext cx="17824263" cy="15604272"/>
          </a:xfrm>
          <a:prstGeom prst="rect">
            <a:avLst/>
          </a:prstGeom>
          <a:noFill/>
        </p:spPr>
        <p:txBody>
          <a:bodyPr wrap="square">
            <a:spAutoFit/>
          </a:bodyPr>
          <a:lstStyle/>
          <a:p>
            <a:r>
              <a:rPr lang="en-US" sz="4800" dirty="0">
                <a:effectLst/>
                <a:latin typeface="Arial" panose="020B0604020202020204" pitchFamily="34" charset="0"/>
                <a:cs typeface="Arial" panose="020B0604020202020204" pitchFamily="34" charset="0"/>
              </a:rPr>
              <a:t>QUESTION 1 [EXOGENOUS DRIVERS OF HYDROLOGIC PRESSES &amp; PULSES]: How will global climate change alter regional climate variability and extremes – the exogenous drivers of hydrologic pulses and presses?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2 [ENDOGENOUS FILTERS &amp; RESPONSES – SOCIAL LANDSCAPE]: How will shifting cultural and economic values of changing ecosystem functions and services influence governance of freshwater restoration? </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3 [ENDOGENOUS FILTERS &amp; RESPONSES – ECOLOGICAL LANDSCAPE]: How does geomorphology (elevation, soil depth) influence hydrologic connectivity to fresh and marine water pulses to determine the succession of vegetation and transport of nutrients by consumers? </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4 [ECOSYSTEM STRUCTURE &amp; FUNCTIONS]: How will increased pulses of fresh and marine water and their associated resources change ecosystem structure and functions that control ecosystem development trajectories in coastal ecosystems facing the press of accelerating sea-level rise? </a:t>
            </a:r>
          </a:p>
        </p:txBody>
      </p:sp>
      <p:pic>
        <p:nvPicPr>
          <p:cNvPr id="127" name="Graphic 126" descr="Rainy scene">
            <a:extLst>
              <a:ext uri="{FF2B5EF4-FFF2-40B4-BE49-F238E27FC236}">
                <a16:creationId xmlns:a16="http://schemas.microsoft.com/office/drawing/2014/main" id="{95D8D92D-6DAF-EB4A-8277-88A9077CE0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171" y="15637836"/>
            <a:ext cx="3370500" cy="3370500"/>
          </a:xfrm>
          <a:prstGeom prst="rect">
            <a:avLst/>
          </a:prstGeom>
        </p:spPr>
      </p:pic>
      <p:pic>
        <p:nvPicPr>
          <p:cNvPr id="132" name="Graphic 131" descr="Rain">
            <a:extLst>
              <a:ext uri="{FF2B5EF4-FFF2-40B4-BE49-F238E27FC236}">
                <a16:creationId xmlns:a16="http://schemas.microsoft.com/office/drawing/2014/main" id="{2B32EA5D-F7A3-5D4C-94F8-7DF6DBB8C29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2044" y="7220703"/>
            <a:ext cx="3970755" cy="3970755"/>
          </a:xfrm>
          <a:prstGeom prst="rect">
            <a:avLst/>
          </a:prstGeom>
        </p:spPr>
      </p:pic>
      <p:pic>
        <p:nvPicPr>
          <p:cNvPr id="134" name="Graphic 133" descr="Customer review RTL">
            <a:extLst>
              <a:ext uri="{FF2B5EF4-FFF2-40B4-BE49-F238E27FC236}">
                <a16:creationId xmlns:a16="http://schemas.microsoft.com/office/drawing/2014/main" id="{67D84C64-82A1-4143-92B5-FAE170C8BAC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171" y="11227188"/>
            <a:ext cx="3370499" cy="3370499"/>
          </a:xfrm>
          <a:prstGeom prst="rect">
            <a:avLst/>
          </a:prstGeom>
        </p:spPr>
      </p:pic>
      <p:pic>
        <p:nvPicPr>
          <p:cNvPr id="135" name="Picture 134">
            <a:extLst>
              <a:ext uri="{FF2B5EF4-FFF2-40B4-BE49-F238E27FC236}">
                <a16:creationId xmlns:a16="http://schemas.microsoft.com/office/drawing/2014/main" id="{40E5844E-7165-C349-8C08-369D5E30B665}"/>
              </a:ext>
            </a:extLst>
          </p:cNvPr>
          <p:cNvPicPr>
            <a:picLocks noChangeAspect="1"/>
          </p:cNvPicPr>
          <p:nvPr/>
        </p:nvPicPr>
        <p:blipFill rotWithShape="1">
          <a:blip r:embed="rId11"/>
          <a:srcRect l="4224" t="11106" r="74952" b="49465"/>
          <a:stretch/>
        </p:blipFill>
        <p:spPr>
          <a:xfrm>
            <a:off x="1291771" y="19640413"/>
            <a:ext cx="2743200" cy="3640810"/>
          </a:xfrm>
          <a:prstGeom prst="rect">
            <a:avLst/>
          </a:prstGeom>
        </p:spPr>
      </p:pic>
      <p:sp>
        <p:nvSpPr>
          <p:cNvPr id="136" name="TextBox 135">
            <a:extLst>
              <a:ext uri="{FF2B5EF4-FFF2-40B4-BE49-F238E27FC236}">
                <a16:creationId xmlns:a16="http://schemas.microsoft.com/office/drawing/2014/main" id="{00A0B0C3-86D5-7344-848C-A7C0D52AB446}"/>
              </a:ext>
            </a:extLst>
          </p:cNvPr>
          <p:cNvSpPr txBox="1"/>
          <p:nvPr/>
        </p:nvSpPr>
        <p:spPr>
          <a:xfrm>
            <a:off x="1291770" y="23911101"/>
            <a:ext cx="17458509"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Feel free to use the icons associated with each question in your poster.</a:t>
            </a:r>
          </a:p>
        </p:txBody>
      </p:sp>
      <p:pic>
        <p:nvPicPr>
          <p:cNvPr id="1025" name="Picture 1" descr="page10image59167616">
            <a:extLst>
              <a:ext uri="{FF2B5EF4-FFF2-40B4-BE49-F238E27FC236}">
                <a16:creationId xmlns:a16="http://schemas.microsoft.com/office/drawing/2014/main" id="{878E05CA-D82F-4537-3D17-42DC2F5BDE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65100"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83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260</Words>
  <Application>Microsoft Macintosh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 Rugge</dc:creator>
  <cp:lastModifiedBy>Michael G Rugge</cp:lastModifiedBy>
  <cp:revision>25</cp:revision>
  <dcterms:created xsi:type="dcterms:W3CDTF">2020-10-16T15:55:22Z</dcterms:created>
  <dcterms:modified xsi:type="dcterms:W3CDTF">2024-03-01T21:07:06Z</dcterms:modified>
</cp:coreProperties>
</file>